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058400" cy="7315200"/>
  <p:notesSz cx="6858000" cy="9144000"/>
  <p:embeddedFontLst>
    <p:embeddedFont>
      <p:font typeface="Greycliff Bold" pitchFamily="2" charset="77"/>
      <p:regular r:id="rId4"/>
      <p:bold r:id="rId5"/>
    </p:embeddedFont>
    <p:embeddedFont>
      <p:font typeface="Montserrat" pitchFamily="2" charset="77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B63"/>
    <a:srgbClr val="49A8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3" autoAdjust="0"/>
    <p:restoredTop sz="94624" autoAdjust="0"/>
  </p:normalViewPr>
  <p:slideViewPr>
    <p:cSldViewPr>
      <p:cViewPr>
        <p:scale>
          <a:sx n="100" d="100"/>
          <a:sy n="100" d="100"/>
        </p:scale>
        <p:origin x="1744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0058400" cy="300563"/>
          </a:xfrm>
          <a:custGeom>
            <a:avLst/>
            <a:gdLst/>
            <a:ahLst/>
            <a:cxnLst/>
            <a:rect l="l" t="t" r="r" b="b"/>
            <a:pathLst>
              <a:path w="10058400" h="300563">
                <a:moveTo>
                  <a:pt x="0" y="0"/>
                </a:moveTo>
                <a:lnTo>
                  <a:pt x="10058400" y="0"/>
                </a:lnTo>
                <a:lnTo>
                  <a:pt x="10058400" y="300563"/>
                </a:lnTo>
                <a:lnTo>
                  <a:pt x="0" y="30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179" t="-2219255" r="-14179" b="-96982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3726052" y="6833788"/>
            <a:ext cx="2606296" cy="367112"/>
            <a:chOff x="0" y="0"/>
            <a:chExt cx="3475062" cy="489482"/>
          </a:xfrm>
        </p:grpSpPr>
        <p:sp>
          <p:nvSpPr>
            <p:cNvPr id="4" name="Freeform 4"/>
            <p:cNvSpPr/>
            <p:nvPr/>
          </p:nvSpPr>
          <p:spPr>
            <a:xfrm>
              <a:off x="999454" y="0"/>
              <a:ext cx="1476154" cy="349809"/>
            </a:xfrm>
            <a:custGeom>
              <a:avLst/>
              <a:gdLst/>
              <a:ahLst/>
              <a:cxnLst/>
              <a:rect l="l" t="t" r="r" b="b"/>
              <a:pathLst>
                <a:path w="1476154" h="349809">
                  <a:moveTo>
                    <a:pt x="0" y="0"/>
                  </a:moveTo>
                  <a:lnTo>
                    <a:pt x="1476154" y="0"/>
                  </a:lnTo>
                  <a:lnTo>
                    <a:pt x="1476154" y="349809"/>
                  </a:lnTo>
                  <a:lnTo>
                    <a:pt x="0" y="3498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340284"/>
              <a:ext cx="3475062" cy="149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44"/>
                </a:lnSpc>
              </a:pPr>
              <a:r>
                <a:rPr lang="en-US" sz="703" spc="10">
                  <a:solidFill>
                    <a:srgbClr val="003B63"/>
                  </a:solidFill>
                  <a:latin typeface="Montserrat"/>
                </a:rPr>
                <a:t>Copyright © 2024 PathWise LLC. All Rights Reserved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276600" y="374093"/>
            <a:ext cx="3687217" cy="2722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3B63"/>
                </a:solidFill>
                <a:latin typeface="Greycliff Bold"/>
              </a:rPr>
              <a:t>TIME MANAGEMENT PLAN</a:t>
            </a:r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CD0ECBF6-AA81-957E-8C9F-B27297804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730076"/>
              </p:ext>
            </p:extLst>
          </p:nvPr>
        </p:nvGraphicFramePr>
        <p:xfrm>
          <a:off x="258216" y="926010"/>
          <a:ext cx="9571585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984">
                  <a:extLst>
                    <a:ext uri="{9D8B030D-6E8A-4147-A177-3AD203B41FA5}">
                      <a16:colId xmlns:a16="http://schemas.microsoft.com/office/drawing/2014/main" val="416872097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341867797"/>
                    </a:ext>
                  </a:extLst>
                </a:gridCol>
                <a:gridCol w="1429167">
                  <a:extLst>
                    <a:ext uri="{9D8B030D-6E8A-4147-A177-3AD203B41FA5}">
                      <a16:colId xmlns:a16="http://schemas.microsoft.com/office/drawing/2014/main" val="2630121525"/>
                    </a:ext>
                  </a:extLst>
                </a:gridCol>
                <a:gridCol w="1390233">
                  <a:extLst>
                    <a:ext uri="{9D8B030D-6E8A-4147-A177-3AD203B41FA5}">
                      <a16:colId xmlns:a16="http://schemas.microsoft.com/office/drawing/2014/main" val="3389955487"/>
                    </a:ext>
                  </a:extLst>
                </a:gridCol>
                <a:gridCol w="2438401">
                  <a:extLst>
                    <a:ext uri="{9D8B030D-6E8A-4147-A177-3AD203B41FA5}">
                      <a16:colId xmlns:a16="http://schemas.microsoft.com/office/drawing/2014/main" val="1040864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Activity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Description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Current % of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Target % of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Actions to Achieve Target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006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Meeting with my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861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Meetings with my manager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2885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Group/Project Meetings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698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Committee/Governance Meetings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302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Email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99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Informal Discussions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2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Individual 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821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Mandatory Training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233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Professional 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907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Discretionary Training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905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Travel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0780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Other: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036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Total %</a:t>
                      </a: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68254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A12E11B-C9B2-02CD-35BC-6220CE954341}"/>
              </a:ext>
            </a:extLst>
          </p:cNvPr>
          <p:cNvSpPr/>
          <p:nvPr/>
        </p:nvSpPr>
        <p:spPr>
          <a:xfrm>
            <a:off x="0" y="0"/>
            <a:ext cx="10058400" cy="300563"/>
          </a:xfrm>
          <a:custGeom>
            <a:avLst/>
            <a:gdLst/>
            <a:ahLst/>
            <a:cxnLst/>
            <a:rect l="l" t="t" r="r" b="b"/>
            <a:pathLst>
              <a:path w="10058400" h="300563">
                <a:moveTo>
                  <a:pt x="0" y="0"/>
                </a:moveTo>
                <a:lnTo>
                  <a:pt x="10058400" y="0"/>
                </a:lnTo>
                <a:lnTo>
                  <a:pt x="10058400" y="300563"/>
                </a:lnTo>
                <a:lnTo>
                  <a:pt x="0" y="30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179" t="-2219255" r="-14179" b="-96982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E09BEAD-F5C8-8129-A6A2-49CC3E4FBABB}"/>
              </a:ext>
            </a:extLst>
          </p:cNvPr>
          <p:cNvGrpSpPr/>
          <p:nvPr/>
        </p:nvGrpSpPr>
        <p:grpSpPr>
          <a:xfrm>
            <a:off x="3726052" y="6833788"/>
            <a:ext cx="2606296" cy="367112"/>
            <a:chOff x="0" y="0"/>
            <a:chExt cx="3475062" cy="489482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DE11D2F-0723-B366-BDB6-F653FF43F95F}"/>
                </a:ext>
              </a:extLst>
            </p:cNvPr>
            <p:cNvSpPr/>
            <p:nvPr/>
          </p:nvSpPr>
          <p:spPr>
            <a:xfrm>
              <a:off x="999454" y="0"/>
              <a:ext cx="1476154" cy="349809"/>
            </a:xfrm>
            <a:custGeom>
              <a:avLst/>
              <a:gdLst/>
              <a:ahLst/>
              <a:cxnLst/>
              <a:rect l="l" t="t" r="r" b="b"/>
              <a:pathLst>
                <a:path w="1476154" h="349809">
                  <a:moveTo>
                    <a:pt x="0" y="0"/>
                  </a:moveTo>
                  <a:lnTo>
                    <a:pt x="1476154" y="0"/>
                  </a:lnTo>
                  <a:lnTo>
                    <a:pt x="1476154" y="349809"/>
                  </a:lnTo>
                  <a:lnTo>
                    <a:pt x="0" y="3498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CE86280-F6E4-4323-4E95-AB511D3D07E2}"/>
                </a:ext>
              </a:extLst>
            </p:cNvPr>
            <p:cNvSpPr txBox="1"/>
            <p:nvPr/>
          </p:nvSpPr>
          <p:spPr>
            <a:xfrm>
              <a:off x="0" y="340284"/>
              <a:ext cx="3475062" cy="149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44"/>
                </a:lnSpc>
              </a:pPr>
              <a:r>
                <a:rPr lang="en-US" sz="703" spc="10">
                  <a:solidFill>
                    <a:srgbClr val="003B63"/>
                  </a:solidFill>
                  <a:latin typeface="Montserrat"/>
                </a:rPr>
                <a:t>Copyright © 2024 PathWise LLC. All Rights Reserved</a:t>
              </a:r>
            </a:p>
          </p:txBody>
        </p: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B21F5775-D38E-3EE3-1033-6B11D8E043A9}"/>
              </a:ext>
            </a:extLst>
          </p:cNvPr>
          <p:cNvSpPr txBox="1"/>
          <p:nvPr/>
        </p:nvSpPr>
        <p:spPr>
          <a:xfrm>
            <a:off x="3048000" y="402262"/>
            <a:ext cx="4191000" cy="2722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3B63"/>
                </a:solidFill>
                <a:latin typeface="Greycliff Bold"/>
              </a:rPr>
              <a:t>EXAMPLE - TIME MANAGEMENT PLAN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F7BF509-2218-A673-18DA-E9AF49AB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5878"/>
              </p:ext>
            </p:extLst>
          </p:nvPr>
        </p:nvGraphicFramePr>
        <p:xfrm>
          <a:off x="243407" y="838791"/>
          <a:ext cx="9571585" cy="5901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984">
                  <a:extLst>
                    <a:ext uri="{9D8B030D-6E8A-4147-A177-3AD203B41FA5}">
                      <a16:colId xmlns:a16="http://schemas.microsoft.com/office/drawing/2014/main" val="416872097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341867797"/>
                    </a:ext>
                  </a:extLst>
                </a:gridCol>
                <a:gridCol w="1429167">
                  <a:extLst>
                    <a:ext uri="{9D8B030D-6E8A-4147-A177-3AD203B41FA5}">
                      <a16:colId xmlns:a16="http://schemas.microsoft.com/office/drawing/2014/main" val="2630121525"/>
                    </a:ext>
                  </a:extLst>
                </a:gridCol>
                <a:gridCol w="1390233">
                  <a:extLst>
                    <a:ext uri="{9D8B030D-6E8A-4147-A177-3AD203B41FA5}">
                      <a16:colId xmlns:a16="http://schemas.microsoft.com/office/drawing/2014/main" val="3389955487"/>
                    </a:ext>
                  </a:extLst>
                </a:gridCol>
                <a:gridCol w="2438401">
                  <a:extLst>
                    <a:ext uri="{9D8B030D-6E8A-4147-A177-3AD203B41FA5}">
                      <a16:colId xmlns:a16="http://schemas.microsoft.com/office/drawing/2014/main" val="1040864806"/>
                    </a:ext>
                  </a:extLst>
                </a:gridCol>
              </a:tblGrid>
              <a:tr h="3669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Activity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Description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Current % of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Target % of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Actions to Achieve Target Time Spent</a:t>
                      </a:r>
                    </a:p>
                  </a:txBody>
                  <a:tcPr anchor="ctr">
                    <a:solidFill>
                      <a:srgbClr val="013B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006621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Meeting with my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Weekly check-ins with direct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Reduce 1x1s with others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Reduce optional meetings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8611300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Meetings with my manager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Bi-weekly updates with manager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Discuss possibility or shorter 1x1s and fewer topic-specific meetings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2885579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Group/Project Meetings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Regular project team meetings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Reduce frequency of meetings for on-track projects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6985983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Committee/Governance Meetings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Monthly committee meetings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Don’t agree to serve on any more committees without dropping one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302913"/>
                  </a:ext>
                </a:extLst>
              </a:tr>
              <a:tr h="428105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Email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Responding to emails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Action emails on first read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Ask team to cc: me only on critical emails and to reduce email length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9980910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Informal Discussions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  <a:effectLst/>
                          <a:latin typeface="+mn-lt"/>
                        </a:rPr>
                        <a:t>Water cooler chats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Learn how to more quickly excuse myself from these!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26523"/>
                  </a:ext>
                </a:extLst>
              </a:tr>
              <a:tr h="428105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Individual 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Completing tasks and projects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Block ‘focus’ time in calendar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Work from home one day / week to provide time to think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8214092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Mandatory Training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Required company training sessions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Accept that more time will be spent on training given new role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233891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Professional 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Skill development activities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Block ‘learning’ time in calendar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Sign up for at least 2 conferences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907818"/>
                  </a:ext>
                </a:extLst>
              </a:tr>
              <a:tr h="183474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Discretionary Training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skill enhancement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Per above, block time in calendar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905718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13B63"/>
                          </a:solidFill>
                        </a:rPr>
                        <a:t>Travel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13B6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trips</a:t>
                      </a:r>
                      <a:endParaRPr lang="en-US" sz="11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dirty="0">
                          <a:solidFill>
                            <a:srgbClr val="013B63"/>
                          </a:solidFill>
                        </a:rPr>
                        <a:t>Ensure additional travel is absolutely necessary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0780153"/>
                  </a:ext>
                </a:extLst>
              </a:tr>
              <a:tr h="18347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13B63"/>
                          </a:solidFill>
                        </a:rPr>
                        <a:t>Other: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13B6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0361636"/>
                  </a:ext>
                </a:extLst>
              </a:tr>
              <a:tr h="30867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Total %</a:t>
                      </a: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013B63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100%</a:t>
                      </a: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100%</a:t>
                      </a: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9A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682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20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334</Words>
  <Application>Microsoft Macintosh PowerPoint</Application>
  <PresentationFormat>Custom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Greycliff Bold</vt:lpstr>
      <vt:lpstr>Montserrat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 Plan</dc:title>
  <cp:lastModifiedBy>Daniela De Luca</cp:lastModifiedBy>
  <cp:revision>6</cp:revision>
  <dcterms:created xsi:type="dcterms:W3CDTF">2006-08-16T00:00:00Z</dcterms:created>
  <dcterms:modified xsi:type="dcterms:W3CDTF">2024-04-29T14:26:29Z</dcterms:modified>
  <dc:identifier>DAGBLhu_DFE</dc:identifier>
</cp:coreProperties>
</file>